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Italics" panose="020B0604020202020204" charset="0"/>
      <p:regular r:id="rId10"/>
    </p:embeddedFont>
    <p:embeddedFont>
      <p:font typeface="Calibri (MS)" panose="020B0604020202020204" charset="0"/>
      <p:regular r:id="rId11"/>
    </p:embeddedFont>
    <p:embeddedFont>
      <p:font typeface="Calibri (MS) Bold" panose="020B0604020202020204" charset="0"/>
      <p:regular r:id="rId12"/>
    </p:embeddedFont>
    <p:embeddedFont>
      <p:font typeface="Canva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F4EB7-49E3-40AA-80DE-EB8A0D7F9753}" v="35" dt="2025-10-30T16:21:37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Tasneem Banu" userId="657d195916a9c893" providerId="LiveId" clId="{89075BD4-AC27-4349-9134-8531AD4A6E8C}"/>
    <pc:docChg chg="undo custSel modSld">
      <pc:chgData name="Syed Tasneem Banu" userId="657d195916a9c893" providerId="LiveId" clId="{89075BD4-AC27-4349-9134-8531AD4A6E8C}" dt="2025-10-30T16:24:02.876" v="930" actId="1076"/>
      <pc:docMkLst>
        <pc:docMk/>
      </pc:docMkLst>
      <pc:sldChg chg="modSp mod">
        <pc:chgData name="Syed Tasneem Banu" userId="657d195916a9c893" providerId="LiveId" clId="{89075BD4-AC27-4349-9134-8531AD4A6E8C}" dt="2025-10-30T14:28:47.657" v="152" actId="14100"/>
        <pc:sldMkLst>
          <pc:docMk/>
          <pc:sldMk cId="0" sldId="256"/>
        </pc:sldMkLst>
        <pc:spChg chg="mod">
          <ac:chgData name="Syed Tasneem Banu" userId="657d195916a9c893" providerId="LiveId" clId="{89075BD4-AC27-4349-9134-8531AD4A6E8C}" dt="2025-10-30T14:28:47.657" v="152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29T17:16:22.931" v="4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29T17:16:12.763" v="0"/>
          <ac:spMkLst>
            <pc:docMk/>
            <pc:sldMk cId="0" sldId="256"/>
            <ac:spMk id="15" creationId="{00000000-0000-0000-0000-000000000000}"/>
          </ac:spMkLst>
        </pc:spChg>
      </pc:sldChg>
      <pc:sldChg chg="modSp mod">
        <pc:chgData name="Syed Tasneem Banu" userId="657d195916a9c893" providerId="LiveId" clId="{89075BD4-AC27-4349-9134-8531AD4A6E8C}" dt="2025-10-29T17:19:17.360" v="61" actId="122"/>
        <pc:sldMkLst>
          <pc:docMk/>
          <pc:sldMk cId="0" sldId="257"/>
        </pc:sldMkLst>
        <pc:spChg chg="mod">
          <ac:chgData name="Syed Tasneem Banu" userId="657d195916a9c893" providerId="LiveId" clId="{89075BD4-AC27-4349-9134-8531AD4A6E8C}" dt="2025-10-29T17:19:17.360" v="61" actId="122"/>
          <ac:spMkLst>
            <pc:docMk/>
            <pc:sldMk cId="0" sldId="257"/>
            <ac:spMk id="9" creationId="{00000000-0000-0000-0000-000000000000}"/>
          </ac:spMkLst>
        </pc:spChg>
      </pc:sldChg>
      <pc:sldChg chg="addSp delSp modSp mod">
        <pc:chgData name="Syed Tasneem Banu" userId="657d195916a9c893" providerId="LiveId" clId="{89075BD4-AC27-4349-9134-8531AD4A6E8C}" dt="2025-10-30T16:19:32.517" v="874" actId="115"/>
        <pc:sldMkLst>
          <pc:docMk/>
          <pc:sldMk cId="0" sldId="258"/>
        </pc:sldMkLst>
        <pc:spChg chg="mod">
          <ac:chgData name="Syed Tasneem Banu" userId="657d195916a9c893" providerId="LiveId" clId="{89075BD4-AC27-4349-9134-8531AD4A6E8C}" dt="2025-10-30T16:19:32.517" v="874" actId="115"/>
          <ac:spMkLst>
            <pc:docMk/>
            <pc:sldMk cId="0" sldId="258"/>
            <ac:spMk id="9" creationId="{00000000-0000-0000-0000-000000000000}"/>
          </ac:spMkLst>
        </pc:spChg>
        <pc:spChg chg="del">
          <ac:chgData name="Syed Tasneem Banu" userId="657d195916a9c893" providerId="LiveId" clId="{89075BD4-AC27-4349-9134-8531AD4A6E8C}" dt="2025-10-30T14:43:12.261" v="155" actId="478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6:19:07.932" v="873" actId="1076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Syed Tasneem Banu" userId="657d195916a9c893" providerId="LiveId" clId="{89075BD4-AC27-4349-9134-8531AD4A6E8C}" dt="2025-10-30T14:43:04.452" v="154" actId="478"/>
          <ac:spMkLst>
            <pc:docMk/>
            <pc:sldMk cId="0" sldId="258"/>
            <ac:spMk id="12" creationId="{00000000-0000-0000-0000-000000000000}"/>
          </ac:spMkLst>
        </pc:spChg>
        <pc:spChg chg="add">
          <ac:chgData name="Syed Tasneem Banu" userId="657d195916a9c893" providerId="LiveId" clId="{89075BD4-AC27-4349-9134-8531AD4A6E8C}" dt="2025-10-30T14:49:29.671" v="186"/>
          <ac:spMkLst>
            <pc:docMk/>
            <pc:sldMk cId="0" sldId="258"/>
            <ac:spMk id="13" creationId="{9BAF7F7A-877E-A117-34DC-BC40FB22C940}"/>
          </ac:spMkLst>
        </pc:spChg>
      </pc:sldChg>
      <pc:sldChg chg="modSp mod">
        <pc:chgData name="Syed Tasneem Banu" userId="657d195916a9c893" providerId="LiveId" clId="{89075BD4-AC27-4349-9134-8531AD4A6E8C}" dt="2025-10-30T16:19:42.060" v="875" actId="115"/>
        <pc:sldMkLst>
          <pc:docMk/>
          <pc:sldMk cId="0" sldId="259"/>
        </pc:sldMkLst>
        <pc:spChg chg="mod">
          <ac:chgData name="Syed Tasneem Banu" userId="657d195916a9c893" providerId="LiveId" clId="{89075BD4-AC27-4349-9134-8531AD4A6E8C}" dt="2025-10-30T16:19:42.060" v="875" actId="115"/>
          <ac:spMkLst>
            <pc:docMk/>
            <pc:sldMk cId="0" sldId="259"/>
            <ac:spMk id="9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5:08:46.212" v="384" actId="1076"/>
          <ac:spMkLst>
            <pc:docMk/>
            <pc:sldMk cId="0" sldId="259"/>
            <ac:spMk id="10" creationId="{00000000-0000-0000-0000-000000000000}"/>
          </ac:spMkLst>
        </pc:spChg>
      </pc:sldChg>
      <pc:sldChg chg="modSp mod">
        <pc:chgData name="Syed Tasneem Banu" userId="657d195916a9c893" providerId="LiveId" clId="{89075BD4-AC27-4349-9134-8531AD4A6E8C}" dt="2025-10-30T16:19:53.367" v="876" actId="115"/>
        <pc:sldMkLst>
          <pc:docMk/>
          <pc:sldMk cId="0" sldId="260"/>
        </pc:sldMkLst>
        <pc:spChg chg="mod">
          <ac:chgData name="Syed Tasneem Banu" userId="657d195916a9c893" providerId="LiveId" clId="{89075BD4-AC27-4349-9134-8531AD4A6E8C}" dt="2025-10-30T16:19:53.367" v="876" actId="115"/>
          <ac:spMkLst>
            <pc:docMk/>
            <pc:sldMk cId="0" sldId="260"/>
            <ac:spMk id="9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6:04:39.680" v="809" actId="123"/>
          <ac:spMkLst>
            <pc:docMk/>
            <pc:sldMk cId="0" sldId="260"/>
            <ac:spMk id="10" creationId="{00000000-0000-0000-0000-000000000000}"/>
          </ac:spMkLst>
        </pc:spChg>
      </pc:sldChg>
      <pc:sldChg chg="addSp delSp modSp mod">
        <pc:chgData name="Syed Tasneem Banu" userId="657d195916a9c893" providerId="LiveId" clId="{89075BD4-AC27-4349-9134-8531AD4A6E8C}" dt="2025-10-30T16:24:02.876" v="930" actId="1076"/>
        <pc:sldMkLst>
          <pc:docMk/>
          <pc:sldMk cId="0" sldId="261"/>
        </pc:sldMkLst>
        <pc:spChg chg="mod">
          <ac:chgData name="Syed Tasneem Banu" userId="657d195916a9c893" providerId="LiveId" clId="{89075BD4-AC27-4349-9134-8531AD4A6E8C}" dt="2025-10-30T15:55:32.539" v="722" actId="1076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Syed Tasneem Banu" userId="657d195916a9c893" providerId="LiveId" clId="{89075BD4-AC27-4349-9134-8531AD4A6E8C}" dt="2025-10-30T16:21:40.789" v="880" actId="478"/>
          <ac:spMkLst>
            <pc:docMk/>
            <pc:sldMk cId="0" sldId="261"/>
            <ac:spMk id="9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6:20:16.206" v="877" actId="115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6:24:02.876" v="930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6:23:42.565" v="929" actId="20577"/>
          <ac:spMkLst>
            <pc:docMk/>
            <pc:sldMk cId="0" sldId="261"/>
            <ac:spMk id="12" creationId="{00000000-0000-0000-0000-000000000000}"/>
          </ac:spMkLst>
        </pc:spChg>
        <pc:picChg chg="add mod">
          <ac:chgData name="Syed Tasneem Banu" userId="657d195916a9c893" providerId="LiveId" clId="{89075BD4-AC27-4349-9134-8531AD4A6E8C}" dt="2025-10-30T16:23:19.556" v="922" actId="14100"/>
          <ac:picMkLst>
            <pc:docMk/>
            <pc:sldMk cId="0" sldId="261"/>
            <ac:picMk id="13" creationId="{B216A32E-5F9D-F152-0F2E-6082D8F63F70}"/>
          </ac:picMkLst>
        </pc:picChg>
      </pc:sldChg>
      <pc:sldChg chg="modSp mod">
        <pc:chgData name="Syed Tasneem Banu" userId="657d195916a9c893" providerId="LiveId" clId="{89075BD4-AC27-4349-9134-8531AD4A6E8C}" dt="2025-10-30T16:20:24.248" v="878" actId="115"/>
        <pc:sldMkLst>
          <pc:docMk/>
          <pc:sldMk cId="0" sldId="262"/>
        </pc:sldMkLst>
        <pc:spChg chg="mod">
          <ac:chgData name="Syed Tasneem Banu" userId="657d195916a9c893" providerId="LiveId" clId="{89075BD4-AC27-4349-9134-8531AD4A6E8C}" dt="2025-10-30T16:20:24.248" v="878" actId="115"/>
          <ac:spMkLst>
            <pc:docMk/>
            <pc:sldMk cId="0" sldId="262"/>
            <ac:spMk id="9" creationId="{00000000-0000-0000-0000-000000000000}"/>
          </ac:spMkLst>
        </pc:spChg>
        <pc:spChg chg="mod">
          <ac:chgData name="Syed Tasneem Banu" userId="657d195916a9c893" providerId="LiveId" clId="{89075BD4-AC27-4349-9134-8531AD4A6E8C}" dt="2025-10-30T16:05:39.886" v="811" actId="14100"/>
          <ac:spMkLst>
            <pc:docMk/>
            <pc:sldMk cId="0" sldId="262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27077"/>
            <a:ext cx="18288000" cy="3453294"/>
          </a:xfrm>
          <a:custGeom>
            <a:avLst/>
            <a:gdLst/>
            <a:ahLst/>
            <a:cxnLst/>
            <a:rect l="l" t="t" r="r" b="b"/>
            <a:pathLst>
              <a:path w="18288000" h="3453294">
                <a:moveTo>
                  <a:pt x="0" y="0"/>
                </a:moveTo>
                <a:lnTo>
                  <a:pt x="18288000" y="0"/>
                </a:lnTo>
                <a:lnTo>
                  <a:pt x="18288000" y="3453293"/>
                </a:lnTo>
                <a:lnTo>
                  <a:pt x="0" y="3453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21374" y="3450692"/>
            <a:ext cx="17645252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1ˢᵗ IEEE Uttar Pradesh Section Women in Engineering</a:t>
            </a:r>
          </a:p>
          <a:p>
            <a:pPr algn="ctr">
              <a:lnSpc>
                <a:spcPts val="5040"/>
              </a:lnSpc>
            </a:pPr>
            <a:r>
              <a:rPr lang="en-US" sz="4200" i="1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International Conference on Electrical Electronics and Computer Engineering</a:t>
            </a:r>
          </a:p>
          <a:p>
            <a:pPr algn="l">
              <a:lnSpc>
                <a:spcPts val="5040"/>
              </a:lnSpc>
            </a:pPr>
            <a:endParaRPr lang="en-US" sz="4200" i="1">
              <a:solidFill>
                <a:srgbClr val="FFFFFF"/>
              </a:solidFill>
              <a:latin typeface="Arimo Italics"/>
              <a:ea typeface="Arimo Italics"/>
              <a:cs typeface="Arimo Italics"/>
              <a:sym typeface="Arimo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0439" y="8908621"/>
            <a:ext cx="1618876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Presenter Name: Syed. Tasneem Banu</a:t>
            </a:r>
          </a:p>
          <a:p>
            <a:pPr algn="l">
              <a:lnSpc>
                <a:spcPts val="3600"/>
              </a:lnSpc>
            </a:pPr>
            <a:r>
              <a:rPr lang="en-US" sz="3000" i="1" dirty="0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Affiliation: Dept of CSE, Narasaraopeta Engineering College, JNTUK, Andhra Pradesh, India</a:t>
            </a:r>
          </a:p>
        </p:txBody>
      </p:sp>
      <p:sp>
        <p:nvSpPr>
          <p:cNvPr id="5" name="Freeform 5"/>
          <p:cNvSpPr/>
          <p:nvPr/>
        </p:nvSpPr>
        <p:spPr>
          <a:xfrm>
            <a:off x="832528" y="443700"/>
            <a:ext cx="3682473" cy="1683785"/>
          </a:xfrm>
          <a:custGeom>
            <a:avLst/>
            <a:gdLst/>
            <a:ahLst/>
            <a:cxnLst/>
            <a:rect l="l" t="t" r="r" b="b"/>
            <a:pathLst>
              <a:path w="3682473" h="1683785">
                <a:moveTo>
                  <a:pt x="0" y="0"/>
                </a:moveTo>
                <a:lnTo>
                  <a:pt x="3682474" y="0"/>
                </a:lnTo>
                <a:lnTo>
                  <a:pt x="3682474" y="1683785"/>
                </a:lnTo>
                <a:lnTo>
                  <a:pt x="0" y="168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2527" y="530438"/>
            <a:ext cx="3682474" cy="1153320"/>
            <a:chOff x="0" y="0"/>
            <a:chExt cx="4909966" cy="1537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09947" cy="1537716"/>
            </a:xfrm>
            <a:custGeom>
              <a:avLst/>
              <a:gdLst/>
              <a:ahLst/>
              <a:cxnLst/>
              <a:rect l="l" t="t" r="r" b="b"/>
              <a:pathLst>
                <a:path w="4909947" h="1537716">
                  <a:moveTo>
                    <a:pt x="0" y="0"/>
                  </a:moveTo>
                  <a:lnTo>
                    <a:pt x="4909947" y="0"/>
                  </a:lnTo>
                  <a:lnTo>
                    <a:pt x="4909947" y="1537716"/>
                  </a:lnTo>
                  <a:lnTo>
                    <a:pt x="0" y="153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5575" r="-2" b="-735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11838" y="6064356"/>
            <a:ext cx="3541914" cy="68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3"/>
              </a:lnSpc>
            </a:pPr>
            <a:r>
              <a:rPr lang="en-US" sz="456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Paper ID: </a:t>
            </a:r>
            <a:r>
              <a:rPr lang="en-US" sz="456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467</a:t>
            </a:r>
          </a:p>
        </p:txBody>
      </p:sp>
      <p:sp>
        <p:nvSpPr>
          <p:cNvPr id="9" name="Freeform 9"/>
          <p:cNvSpPr/>
          <p:nvPr/>
        </p:nvSpPr>
        <p:spPr>
          <a:xfrm>
            <a:off x="7219254" y="409827"/>
            <a:ext cx="3734498" cy="1875623"/>
          </a:xfrm>
          <a:custGeom>
            <a:avLst/>
            <a:gdLst/>
            <a:ahLst/>
            <a:cxnLst/>
            <a:rect l="l" t="t" r="r" b="b"/>
            <a:pathLst>
              <a:path w="3734498" h="1875623">
                <a:moveTo>
                  <a:pt x="0" y="0"/>
                </a:moveTo>
                <a:lnTo>
                  <a:pt x="3734498" y="0"/>
                </a:lnTo>
                <a:lnTo>
                  <a:pt x="3734498" y="1875622"/>
                </a:lnTo>
                <a:lnTo>
                  <a:pt x="0" y="187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208726" y="559556"/>
            <a:ext cx="1710844" cy="1327227"/>
            <a:chOff x="0" y="0"/>
            <a:chExt cx="2281126" cy="17696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1174" cy="1769618"/>
            </a:xfrm>
            <a:custGeom>
              <a:avLst/>
              <a:gdLst/>
              <a:ahLst/>
              <a:cxnLst/>
              <a:rect l="l" t="t" r="r" b="b"/>
              <a:pathLst>
                <a:path w="2281174" h="1769618">
                  <a:moveTo>
                    <a:pt x="0" y="0"/>
                  </a:moveTo>
                  <a:lnTo>
                    <a:pt x="2281174" y="0"/>
                  </a:lnTo>
                  <a:lnTo>
                    <a:pt x="2281174" y="1769618"/>
                  </a:lnTo>
                  <a:lnTo>
                    <a:pt x="0" y="1769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2" b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87046" y="398134"/>
            <a:ext cx="3682473" cy="1683785"/>
          </a:xfrm>
          <a:custGeom>
            <a:avLst/>
            <a:gdLst/>
            <a:ahLst/>
            <a:cxnLst/>
            <a:rect l="l" t="t" r="r" b="b"/>
            <a:pathLst>
              <a:path w="3682473" h="1683785">
                <a:moveTo>
                  <a:pt x="0" y="0"/>
                </a:moveTo>
                <a:lnTo>
                  <a:pt x="3682473" y="0"/>
                </a:lnTo>
                <a:lnTo>
                  <a:pt x="3682473" y="1683786"/>
                </a:lnTo>
                <a:lnTo>
                  <a:pt x="0" y="1683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197518" y="637234"/>
            <a:ext cx="2874524" cy="994574"/>
            <a:chOff x="0" y="0"/>
            <a:chExt cx="3832698" cy="13260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32733" cy="1326134"/>
            </a:xfrm>
            <a:custGeom>
              <a:avLst/>
              <a:gdLst/>
              <a:ahLst/>
              <a:cxnLst/>
              <a:rect l="l" t="t" r="r" b="b"/>
              <a:pathLst>
                <a:path w="3832733" h="1326134">
                  <a:moveTo>
                    <a:pt x="0" y="0"/>
                  </a:moveTo>
                  <a:lnTo>
                    <a:pt x="3832733" y="0"/>
                  </a:lnTo>
                  <a:lnTo>
                    <a:pt x="3832733" y="1326134"/>
                  </a:lnTo>
                  <a:lnTo>
                    <a:pt x="0" y="1326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5894" y="6962716"/>
            <a:ext cx="14067352" cy="203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387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Title: </a:t>
            </a:r>
            <a:r>
              <a:rPr lang="en-US" sz="4000" dirty="0">
                <a:solidFill>
                  <a:schemeClr val="bg1"/>
                </a:solidFill>
              </a:rPr>
              <a:t>AgriCastNet, A Unified Deep Forecasting Framework for Smart Greenhouse Microclimates</a:t>
            </a:r>
            <a:r>
              <a:rPr lang="en-US" sz="3873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</a:t>
            </a:r>
          </a:p>
          <a:p>
            <a:pPr algn="ctr">
              <a:lnSpc>
                <a:spcPts val="5423"/>
              </a:lnSpc>
            </a:pPr>
            <a:r>
              <a:rPr lang="en-US" sz="3873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953" y="151155"/>
            <a:ext cx="17345986" cy="1618013"/>
          </a:xfrm>
          <a:custGeom>
            <a:avLst/>
            <a:gdLst/>
            <a:ahLst/>
            <a:cxnLst/>
            <a:rect l="l" t="t" r="r" b="b"/>
            <a:pathLst>
              <a:path w="17345986" h="1618013">
                <a:moveTo>
                  <a:pt x="0" y="0"/>
                </a:moveTo>
                <a:lnTo>
                  <a:pt x="17345987" y="0"/>
                </a:lnTo>
                <a:lnTo>
                  <a:pt x="17345987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9361" y="482297"/>
            <a:ext cx="1561287" cy="1211205"/>
            <a:chOff x="0" y="0"/>
            <a:chExt cx="2081716" cy="1614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657" cy="1614932"/>
            </a:xfrm>
            <a:custGeom>
              <a:avLst/>
              <a:gdLst/>
              <a:ahLst/>
              <a:cxnLst/>
              <a:rect l="l" t="t" r="r" b="b"/>
              <a:pathLst>
                <a:path w="2081657" h="1614932">
                  <a:moveTo>
                    <a:pt x="0" y="0"/>
                  </a:moveTo>
                  <a:lnTo>
                    <a:pt x="2081657" y="0"/>
                  </a:lnTo>
                  <a:lnTo>
                    <a:pt x="2081657" y="1614932"/>
                  </a:lnTo>
                  <a:lnTo>
                    <a:pt x="0" y="161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4165" y="422665"/>
            <a:ext cx="4060044" cy="1330467"/>
            <a:chOff x="0" y="0"/>
            <a:chExt cx="5413392" cy="1773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3375" cy="1773936"/>
            </a:xfrm>
            <a:custGeom>
              <a:avLst/>
              <a:gdLst/>
              <a:ahLst/>
              <a:cxnLst/>
              <a:rect l="l" t="t" r="r" b="b"/>
              <a:pathLst>
                <a:path w="5413375" h="1773936">
                  <a:moveTo>
                    <a:pt x="0" y="0"/>
                  </a:moveTo>
                  <a:lnTo>
                    <a:pt x="5413375" y="0"/>
                  </a:lnTo>
                  <a:lnTo>
                    <a:pt x="5413375" y="1773936"/>
                  </a:lnTo>
                  <a:lnTo>
                    <a:pt x="0" y="17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5574" r="-4634" b="-735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3262" y="598422"/>
            <a:ext cx="3165006" cy="1095080"/>
            <a:chOff x="0" y="0"/>
            <a:chExt cx="4220008" cy="1460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9956" cy="1460119"/>
            </a:xfrm>
            <a:custGeom>
              <a:avLst/>
              <a:gdLst/>
              <a:ahLst/>
              <a:cxnLst/>
              <a:rect l="l" t="t" r="r" b="b"/>
              <a:pathLst>
                <a:path w="4219956" h="1460119">
                  <a:moveTo>
                    <a:pt x="0" y="0"/>
                  </a:moveTo>
                  <a:lnTo>
                    <a:pt x="4219956" y="0"/>
                  </a:lnTo>
                  <a:lnTo>
                    <a:pt x="4219956" y="1460119"/>
                  </a:lnTo>
                  <a:lnTo>
                    <a:pt x="0" y="146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51875" y="2860870"/>
            <a:ext cx="8790885" cy="574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</a:t>
            </a:r>
            <a:r>
              <a:rPr lang="en-US" sz="4200" u="sng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Contents</a:t>
            </a:r>
          </a:p>
          <a:p>
            <a:pPr marL="742950" indent="-742950" algn="l">
              <a:lnSpc>
                <a:spcPts val="5040"/>
              </a:lnSpc>
              <a:buFont typeface="+mj-lt"/>
              <a:buAutoNum type="arabicPeriod"/>
            </a:pPr>
            <a:r>
              <a:rPr lang="en-US" sz="4200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Introduction and Brief Review</a:t>
            </a:r>
          </a:p>
          <a:p>
            <a:pPr marL="742950" indent="-742950" algn="l">
              <a:lnSpc>
                <a:spcPts val="5040"/>
              </a:lnSpc>
              <a:buFont typeface="+mj-lt"/>
              <a:buAutoNum type="arabicPeriod"/>
            </a:pPr>
            <a:r>
              <a:rPr lang="en-US" sz="4200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Methodology</a:t>
            </a:r>
          </a:p>
          <a:p>
            <a:pPr marL="742950" indent="-742950" algn="l">
              <a:lnSpc>
                <a:spcPts val="5040"/>
              </a:lnSpc>
              <a:buFont typeface="+mj-lt"/>
              <a:buAutoNum type="arabicPeriod"/>
            </a:pPr>
            <a:r>
              <a:rPr lang="en-US" sz="4200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Experimental Setup</a:t>
            </a:r>
          </a:p>
          <a:p>
            <a:pPr marL="742950" indent="-742950" algn="l">
              <a:lnSpc>
                <a:spcPts val="5040"/>
              </a:lnSpc>
              <a:buFont typeface="+mj-lt"/>
              <a:buAutoNum type="arabicPeriod"/>
            </a:pPr>
            <a:r>
              <a:rPr lang="en-US" sz="4200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Result and Discussion</a:t>
            </a:r>
          </a:p>
          <a:p>
            <a:pPr marL="742950" indent="-742950" algn="l">
              <a:lnSpc>
                <a:spcPts val="5040"/>
              </a:lnSpc>
              <a:buFont typeface="+mj-lt"/>
              <a:buAutoNum type="arabicPeriod"/>
            </a:pPr>
            <a:r>
              <a:rPr lang="en-US" sz="4200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Conclusion </a:t>
            </a:r>
          </a:p>
          <a:p>
            <a:pPr algn="l">
              <a:lnSpc>
                <a:spcPts val="5040"/>
              </a:lnSpc>
            </a:pPr>
            <a:endParaRPr lang="en-US" sz="4200" dirty="0">
              <a:solidFill>
                <a:srgbClr val="000000"/>
              </a:solidFill>
              <a:latin typeface="Aptos"/>
              <a:ea typeface="Aptos"/>
              <a:cs typeface="Aptos"/>
              <a:sym typeface="Aptos"/>
            </a:endParaRPr>
          </a:p>
          <a:p>
            <a:pPr algn="l">
              <a:lnSpc>
                <a:spcPts val="5040"/>
              </a:lnSpc>
            </a:pPr>
            <a:endParaRPr lang="en-US" sz="4200" dirty="0">
              <a:solidFill>
                <a:srgbClr val="000000"/>
              </a:solidFill>
              <a:latin typeface="Aptos"/>
              <a:ea typeface="Aptos"/>
              <a:cs typeface="Aptos"/>
              <a:sym typeface="Aptos"/>
            </a:endParaRPr>
          </a:p>
          <a:p>
            <a:pPr algn="l">
              <a:lnSpc>
                <a:spcPts val="5040"/>
              </a:lnSpc>
            </a:pPr>
            <a:endParaRPr lang="en-US" sz="4200" dirty="0">
              <a:solidFill>
                <a:srgbClr val="000000"/>
              </a:solidFill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953" y="151155"/>
            <a:ext cx="17345986" cy="1618013"/>
          </a:xfrm>
          <a:custGeom>
            <a:avLst/>
            <a:gdLst/>
            <a:ahLst/>
            <a:cxnLst/>
            <a:rect l="l" t="t" r="r" b="b"/>
            <a:pathLst>
              <a:path w="17345986" h="1618013">
                <a:moveTo>
                  <a:pt x="0" y="0"/>
                </a:moveTo>
                <a:lnTo>
                  <a:pt x="17345987" y="0"/>
                </a:lnTo>
                <a:lnTo>
                  <a:pt x="17345987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9361" y="482297"/>
            <a:ext cx="1561287" cy="1211205"/>
            <a:chOff x="0" y="0"/>
            <a:chExt cx="2081716" cy="1614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657" cy="1614932"/>
            </a:xfrm>
            <a:custGeom>
              <a:avLst/>
              <a:gdLst/>
              <a:ahLst/>
              <a:cxnLst/>
              <a:rect l="l" t="t" r="r" b="b"/>
              <a:pathLst>
                <a:path w="2081657" h="1614932">
                  <a:moveTo>
                    <a:pt x="0" y="0"/>
                  </a:moveTo>
                  <a:lnTo>
                    <a:pt x="2081657" y="0"/>
                  </a:lnTo>
                  <a:lnTo>
                    <a:pt x="2081657" y="1614932"/>
                  </a:lnTo>
                  <a:lnTo>
                    <a:pt x="0" y="161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4165" y="422665"/>
            <a:ext cx="4060044" cy="1330467"/>
            <a:chOff x="0" y="0"/>
            <a:chExt cx="5413392" cy="1773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3375" cy="1773936"/>
            </a:xfrm>
            <a:custGeom>
              <a:avLst/>
              <a:gdLst/>
              <a:ahLst/>
              <a:cxnLst/>
              <a:rect l="l" t="t" r="r" b="b"/>
              <a:pathLst>
                <a:path w="5413375" h="1773936">
                  <a:moveTo>
                    <a:pt x="0" y="0"/>
                  </a:moveTo>
                  <a:lnTo>
                    <a:pt x="5413375" y="0"/>
                  </a:lnTo>
                  <a:lnTo>
                    <a:pt x="5413375" y="1773936"/>
                  </a:lnTo>
                  <a:lnTo>
                    <a:pt x="0" y="17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5574" r="-4634" b="-735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3262" y="598422"/>
            <a:ext cx="3165006" cy="1095080"/>
            <a:chOff x="0" y="0"/>
            <a:chExt cx="4220008" cy="1460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9956" cy="1460119"/>
            </a:xfrm>
            <a:custGeom>
              <a:avLst/>
              <a:gdLst/>
              <a:ahLst/>
              <a:cxnLst/>
              <a:rect l="l" t="t" r="r" b="b"/>
              <a:pathLst>
                <a:path w="4219956" h="1460119">
                  <a:moveTo>
                    <a:pt x="0" y="0"/>
                  </a:moveTo>
                  <a:lnTo>
                    <a:pt x="4219956" y="0"/>
                  </a:lnTo>
                  <a:lnTo>
                    <a:pt x="4219956" y="1460119"/>
                  </a:lnTo>
                  <a:lnTo>
                    <a:pt x="0" y="146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18114" y="2163268"/>
            <a:ext cx="12788486" cy="889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sz="5250" b="1" u="sng" dirty="0">
                <a:solidFill>
                  <a:srgbClr val="012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INTRODUCTION &amp; BRIEF REVIEW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158" y="3446842"/>
            <a:ext cx="16127683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Greenhouse farming enables controlled crop growth even under changing outdoor climates. Inside a greenhouse, factors like temperature, humidity, CO₂, sunlight, and water must stay balanced for healthy plant growth.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7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Existing deep learning models like LSTM and GRU predict trends well but often fail under sensor faults or in different climate zones.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7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To address this, we developed AgriCastNet, a framework designed for fault-tolerant and adaptive climate forecasting.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7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We evaluated five models — PLSTM, CNN + BiLSTM, XGBoost, TFT, and TCN — to compare performance. Among them, CNN + BiLSTM performed best, learning both spatial (CNN) and temporal (BiLSTM) features effectively.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7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Using real greenhouse data from Spain and Mexico, the system proved cross-zone adaptability and achieved 99.67% accuracy for reliable real-time predictions.</a:t>
            </a:r>
            <a:endParaRPr lang="en-US" sz="2700" dirty="0">
              <a:solidFill>
                <a:srgbClr val="000000"/>
              </a:solidFill>
              <a:latin typeface="Calibri (MS) Bold" panose="020B0604020202020204" charset="0"/>
              <a:ea typeface="Calibri (MS) Bold"/>
              <a:cs typeface="Calibri (MS) Bold" panose="020B0604020202020204" charset="0"/>
              <a:sym typeface="Calibri (MS)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953" y="151155"/>
            <a:ext cx="17345986" cy="1618013"/>
          </a:xfrm>
          <a:custGeom>
            <a:avLst/>
            <a:gdLst/>
            <a:ahLst/>
            <a:cxnLst/>
            <a:rect l="l" t="t" r="r" b="b"/>
            <a:pathLst>
              <a:path w="17345986" h="1618013">
                <a:moveTo>
                  <a:pt x="0" y="0"/>
                </a:moveTo>
                <a:lnTo>
                  <a:pt x="17345987" y="0"/>
                </a:lnTo>
                <a:lnTo>
                  <a:pt x="17345987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9361" y="482297"/>
            <a:ext cx="1561287" cy="1211205"/>
            <a:chOff x="0" y="0"/>
            <a:chExt cx="2081716" cy="1614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657" cy="1614932"/>
            </a:xfrm>
            <a:custGeom>
              <a:avLst/>
              <a:gdLst/>
              <a:ahLst/>
              <a:cxnLst/>
              <a:rect l="l" t="t" r="r" b="b"/>
              <a:pathLst>
                <a:path w="2081657" h="1614932">
                  <a:moveTo>
                    <a:pt x="0" y="0"/>
                  </a:moveTo>
                  <a:lnTo>
                    <a:pt x="2081657" y="0"/>
                  </a:lnTo>
                  <a:lnTo>
                    <a:pt x="2081657" y="1614932"/>
                  </a:lnTo>
                  <a:lnTo>
                    <a:pt x="0" y="161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4165" y="422665"/>
            <a:ext cx="4060044" cy="1330467"/>
            <a:chOff x="0" y="0"/>
            <a:chExt cx="5413392" cy="1773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3375" cy="1773936"/>
            </a:xfrm>
            <a:custGeom>
              <a:avLst/>
              <a:gdLst/>
              <a:ahLst/>
              <a:cxnLst/>
              <a:rect l="l" t="t" r="r" b="b"/>
              <a:pathLst>
                <a:path w="5413375" h="1773936">
                  <a:moveTo>
                    <a:pt x="0" y="0"/>
                  </a:moveTo>
                  <a:lnTo>
                    <a:pt x="5413375" y="0"/>
                  </a:lnTo>
                  <a:lnTo>
                    <a:pt x="5413375" y="1773936"/>
                  </a:lnTo>
                  <a:lnTo>
                    <a:pt x="0" y="17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5574" r="-4634" b="-735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3262" y="598422"/>
            <a:ext cx="3165006" cy="1095080"/>
            <a:chOff x="0" y="0"/>
            <a:chExt cx="4220008" cy="1460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9956" cy="1460119"/>
            </a:xfrm>
            <a:custGeom>
              <a:avLst/>
              <a:gdLst/>
              <a:ahLst/>
              <a:cxnLst/>
              <a:rect l="l" t="t" r="r" b="b"/>
              <a:pathLst>
                <a:path w="4219956" h="1460119">
                  <a:moveTo>
                    <a:pt x="0" y="0"/>
                  </a:moveTo>
                  <a:lnTo>
                    <a:pt x="4219956" y="0"/>
                  </a:lnTo>
                  <a:lnTo>
                    <a:pt x="4219956" y="1460119"/>
                  </a:lnTo>
                  <a:lnTo>
                    <a:pt x="0" y="146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67559" y="2246763"/>
            <a:ext cx="6044889" cy="88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 b="1" u="sng" dirty="0">
                <a:solidFill>
                  <a:srgbClr val="012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3227287"/>
            <a:ext cx="16154400" cy="6908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Data Source &amp; Preprocessing: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Collected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real greenhouse datasets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from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Spain and Mexico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covering diverse climatic zones. Cleaned missing and inconsistent sensor values, applied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Min–Max normalization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and reshaped data into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3D time-series sequences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for model input.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 Feature Engineering: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Derived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Climatic Influence Indicators (CII)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to quantify each sensor’s temporal importance. Engineered multi-sensor relationships (e.g.,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temperature–humidity–dew point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) to improve fault resilience and adaptive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Model Development: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Implemented and compared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five deep learning models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—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PLSTM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CNN + BiLSTM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XGBoost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TFT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and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TCN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. Trained with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Adam optimizer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30 epochs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and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5-Fold Cross Validation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for tuning and consistency.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Proposed Framework – AgriCastNet: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Integrated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CII with a hybrid CNN + BiLSTM architecture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to capture both spatial and temporal patterns. Achieved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real-time, cross-zone greenhouse climate forecasting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with enhanced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fault tolerance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model stability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algn="just">
              <a:lnSpc>
                <a:spcPts val="3696"/>
              </a:lnSpc>
            </a:pPr>
            <a:endParaRPr lang="en-US" sz="264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953" y="151155"/>
            <a:ext cx="17345986" cy="1618013"/>
          </a:xfrm>
          <a:custGeom>
            <a:avLst/>
            <a:gdLst/>
            <a:ahLst/>
            <a:cxnLst/>
            <a:rect l="l" t="t" r="r" b="b"/>
            <a:pathLst>
              <a:path w="17345986" h="1618013">
                <a:moveTo>
                  <a:pt x="0" y="0"/>
                </a:moveTo>
                <a:lnTo>
                  <a:pt x="17345987" y="0"/>
                </a:lnTo>
                <a:lnTo>
                  <a:pt x="17345987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9361" y="482297"/>
            <a:ext cx="1561287" cy="1211205"/>
            <a:chOff x="0" y="0"/>
            <a:chExt cx="2081716" cy="1614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657" cy="1614932"/>
            </a:xfrm>
            <a:custGeom>
              <a:avLst/>
              <a:gdLst/>
              <a:ahLst/>
              <a:cxnLst/>
              <a:rect l="l" t="t" r="r" b="b"/>
              <a:pathLst>
                <a:path w="2081657" h="1614932">
                  <a:moveTo>
                    <a:pt x="0" y="0"/>
                  </a:moveTo>
                  <a:lnTo>
                    <a:pt x="2081657" y="0"/>
                  </a:lnTo>
                  <a:lnTo>
                    <a:pt x="2081657" y="1614932"/>
                  </a:lnTo>
                  <a:lnTo>
                    <a:pt x="0" y="161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4165" y="422665"/>
            <a:ext cx="4060044" cy="1330467"/>
            <a:chOff x="0" y="0"/>
            <a:chExt cx="5413392" cy="1773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3375" cy="1773936"/>
            </a:xfrm>
            <a:custGeom>
              <a:avLst/>
              <a:gdLst/>
              <a:ahLst/>
              <a:cxnLst/>
              <a:rect l="l" t="t" r="r" b="b"/>
              <a:pathLst>
                <a:path w="5413375" h="1773936">
                  <a:moveTo>
                    <a:pt x="0" y="0"/>
                  </a:moveTo>
                  <a:lnTo>
                    <a:pt x="5413375" y="0"/>
                  </a:lnTo>
                  <a:lnTo>
                    <a:pt x="5413375" y="1773936"/>
                  </a:lnTo>
                  <a:lnTo>
                    <a:pt x="0" y="17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5574" r="-4634" b="-735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3262" y="598422"/>
            <a:ext cx="3165006" cy="1095080"/>
            <a:chOff x="0" y="0"/>
            <a:chExt cx="4220008" cy="1460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9956" cy="1460119"/>
            </a:xfrm>
            <a:custGeom>
              <a:avLst/>
              <a:gdLst/>
              <a:ahLst/>
              <a:cxnLst/>
              <a:rect l="l" t="t" r="r" b="b"/>
              <a:pathLst>
                <a:path w="4219956" h="1460119">
                  <a:moveTo>
                    <a:pt x="0" y="0"/>
                  </a:moveTo>
                  <a:lnTo>
                    <a:pt x="4219956" y="0"/>
                  </a:lnTo>
                  <a:lnTo>
                    <a:pt x="4219956" y="1460119"/>
                  </a:lnTo>
                  <a:lnTo>
                    <a:pt x="0" y="146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09951" y="2001286"/>
            <a:ext cx="6960061" cy="88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 b="1" u="sng" dirty="0">
                <a:solidFill>
                  <a:srgbClr val="012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EXPERIMENTAL SETUP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900" y="3278651"/>
            <a:ext cx="15887700" cy="6585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ENVIRONMENT CONFIGURATION: 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All experiments were executed in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Google </a:t>
            </a:r>
            <a:r>
              <a:rPr lang="en-US" sz="2700" b="1" dirty="0" err="1">
                <a:latin typeface="Calibri (MS) Bold" panose="020B0604020202020204" charset="0"/>
                <a:cs typeface="Calibri (MS) Bold" panose="020B0604020202020204" charset="0"/>
              </a:rPr>
              <a:t>Colab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with GPU acceleration.</a:t>
            </a:r>
            <a:b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</a:b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Development and testing were done using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Python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leveraging libraries like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TensorFlow, </a:t>
            </a:r>
            <a:r>
              <a:rPr lang="en-US" sz="2700" b="1" dirty="0" err="1">
                <a:latin typeface="Calibri (MS) Bold" panose="020B0604020202020204" charset="0"/>
                <a:cs typeface="Calibri (MS) Bold" panose="020B0604020202020204" charset="0"/>
              </a:rPr>
              <a:t>Keras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, Scikit-learn, and XGBoost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6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DATA SPLIT &amp; VALIDATION: 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The dataset was divided into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80% training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20% testing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with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5-Fold Cross Validation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ensuring robust performance and preventing overfitting.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TRAINING PARAMETERS: 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Models were trained for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30 epochs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with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batch sizes between 16–64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using the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Adam optimizer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Bayesian optimization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for learning rate tuning.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EVALUATION METRICS</a:t>
            </a:r>
            <a:r>
              <a:rPr lang="en-US" sz="27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: 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Performance was assessed using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Accuracy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R² Score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RMSE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and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MAE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. These metrics validated both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predictive precision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generalization capability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across all models.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700" dirty="0">
              <a:latin typeface="Calibri (MS) Bold" panose="020B0604020202020204" charset="0"/>
              <a:cs typeface="Calibri (MS) Bold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COMPARATIVE FRAMEWORK</a:t>
            </a:r>
            <a:r>
              <a:rPr lang="en-US" sz="260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: 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All five models —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PLSTM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CNN + BiLSTM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XGBoost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TFT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, and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TCN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— were trained under </a:t>
            </a:r>
            <a:r>
              <a:rPr lang="en-US" sz="2700" b="1" dirty="0">
                <a:latin typeface="Calibri (MS) Bold" panose="020B0604020202020204" charset="0"/>
                <a:cs typeface="Calibri (MS) Bold" panose="020B0604020202020204" charset="0"/>
              </a:rPr>
              <a:t>identical conditions</a:t>
            </a:r>
            <a:r>
              <a:rPr lang="en-US" sz="2700" dirty="0">
                <a:latin typeface="Calibri (MS) Bold" panose="020B0604020202020204" charset="0"/>
                <a:cs typeface="Calibri (MS) Bold" panose="020B0604020202020204" charset="0"/>
              </a:rPr>
              <a:t> to ensure fair and consistent comparison</a:t>
            </a:r>
            <a:r>
              <a:rPr lang="en-US" sz="260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algn="just">
              <a:lnSpc>
                <a:spcPts val="3696"/>
              </a:lnSpc>
            </a:pPr>
            <a:endParaRPr lang="en-US" sz="264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953" y="170112"/>
            <a:ext cx="17345986" cy="1618013"/>
          </a:xfrm>
          <a:custGeom>
            <a:avLst/>
            <a:gdLst/>
            <a:ahLst/>
            <a:cxnLst/>
            <a:rect l="l" t="t" r="r" b="b"/>
            <a:pathLst>
              <a:path w="17345986" h="1618013">
                <a:moveTo>
                  <a:pt x="0" y="0"/>
                </a:moveTo>
                <a:lnTo>
                  <a:pt x="17345987" y="0"/>
                </a:lnTo>
                <a:lnTo>
                  <a:pt x="17345987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9361" y="482297"/>
            <a:ext cx="1561287" cy="1211205"/>
            <a:chOff x="0" y="0"/>
            <a:chExt cx="2081716" cy="1614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657" cy="1614932"/>
            </a:xfrm>
            <a:custGeom>
              <a:avLst/>
              <a:gdLst/>
              <a:ahLst/>
              <a:cxnLst/>
              <a:rect l="l" t="t" r="r" b="b"/>
              <a:pathLst>
                <a:path w="2081657" h="1614932">
                  <a:moveTo>
                    <a:pt x="0" y="0"/>
                  </a:moveTo>
                  <a:lnTo>
                    <a:pt x="2081657" y="0"/>
                  </a:lnTo>
                  <a:lnTo>
                    <a:pt x="2081657" y="1614932"/>
                  </a:lnTo>
                  <a:lnTo>
                    <a:pt x="0" y="161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4165" y="422665"/>
            <a:ext cx="4060044" cy="1330467"/>
            <a:chOff x="0" y="0"/>
            <a:chExt cx="5413392" cy="1773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3375" cy="1773936"/>
            </a:xfrm>
            <a:custGeom>
              <a:avLst/>
              <a:gdLst/>
              <a:ahLst/>
              <a:cxnLst/>
              <a:rect l="l" t="t" r="r" b="b"/>
              <a:pathLst>
                <a:path w="5413375" h="1773936">
                  <a:moveTo>
                    <a:pt x="0" y="0"/>
                  </a:moveTo>
                  <a:lnTo>
                    <a:pt x="5413375" y="0"/>
                  </a:lnTo>
                  <a:lnTo>
                    <a:pt x="5413375" y="1773936"/>
                  </a:lnTo>
                  <a:lnTo>
                    <a:pt x="0" y="17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5574" r="-4634" b="-735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3262" y="598422"/>
            <a:ext cx="3165006" cy="1095080"/>
            <a:chOff x="0" y="0"/>
            <a:chExt cx="4220008" cy="1460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9956" cy="1460119"/>
            </a:xfrm>
            <a:custGeom>
              <a:avLst/>
              <a:gdLst/>
              <a:ahLst/>
              <a:cxnLst/>
              <a:rect l="l" t="t" r="r" b="b"/>
              <a:pathLst>
                <a:path w="4219956" h="1460119">
                  <a:moveTo>
                    <a:pt x="0" y="0"/>
                  </a:moveTo>
                  <a:lnTo>
                    <a:pt x="4219956" y="0"/>
                  </a:lnTo>
                  <a:lnTo>
                    <a:pt x="4219956" y="1460119"/>
                  </a:lnTo>
                  <a:lnTo>
                    <a:pt x="0" y="146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81023" y="1882754"/>
            <a:ext cx="7957846" cy="88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 b="1" u="sng" dirty="0">
                <a:solidFill>
                  <a:srgbClr val="012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 &amp; DISCUSSIONS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1" y="2786508"/>
            <a:ext cx="11353800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🔹 </a:t>
            </a:r>
            <a:r>
              <a:rPr lang="en-US" sz="245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Model Comparison: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Five models —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PLSTM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CNN + BiLSTM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XGBoost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TFT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and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TCN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— were trained under identical settings. The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CNN + BiLSTM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hybrid achieved the most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accurate and stable performance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followed by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XGBoost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TCN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proving the benefit of combining convolutional and recurrent layers.</a:t>
            </a:r>
          </a:p>
          <a:p>
            <a:pPr algn="just"/>
            <a:r>
              <a:rPr lang="en-US" sz="245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🔹 Performance Metrics: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Accuracy: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99.67% | 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R²: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0.9967 | 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RMSE: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0.031 | 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MAE: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0.021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These results confirm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high precision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low prediction error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across all validation folds.</a:t>
            </a:r>
          </a:p>
          <a:p>
            <a:pPr algn="just"/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🔹 </a:t>
            </a:r>
            <a:r>
              <a:rPr lang="en-US" sz="245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Key Insights: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The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CNN + BiLSTM model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achieved the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highest accuracy (99.67%)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proving that combining spatial and temporal learning significantly enhances greenhouse climate prediction accuracy.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The models maintained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strong cross-zone generalization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between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Spain and Mexico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, demonstrating their reliability and adaptability to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diverse climatic conditions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algn="just"/>
            <a:r>
              <a:rPr lang="en-US" sz="2450" b="1" dirty="0">
                <a:solidFill>
                  <a:srgbClr val="9900CC"/>
                </a:solidFill>
                <a:latin typeface="Calibri (MS) Bold" panose="020B0604020202020204" charset="0"/>
                <a:cs typeface="Calibri (MS) Bold" panose="020B0604020202020204" charset="0"/>
              </a:rPr>
              <a:t>🔹 Interpretation: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AgriCastNet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demonstrated superior performance over all baseline models, delivering a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robust, adaptive, and high-accuracy solution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for </a:t>
            </a:r>
            <a:r>
              <a:rPr lang="en-US" sz="2450" b="1" dirty="0">
                <a:latin typeface="Calibri (MS) Bold" panose="020B0604020202020204" charset="0"/>
                <a:cs typeface="Calibri (MS) Bold" panose="020B0604020202020204" charset="0"/>
              </a:rPr>
              <a:t>real-time greenhouse climate forecasting</a:t>
            </a:r>
            <a:r>
              <a:rPr lang="en-US" sz="2450" dirty="0">
                <a:latin typeface="Calibri (MS) Bold" panose="020B0604020202020204" charset="0"/>
                <a:cs typeface="Calibri (MS) Bold" panose="020B0604020202020204" charset="0"/>
              </a:rPr>
              <a:t> in smart agriculture.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77800" y="8420100"/>
            <a:ext cx="5247129" cy="360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7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fig: Actual vs Predicted graph</a:t>
            </a:r>
          </a:p>
        </p:txBody>
      </p:sp>
      <p:pic>
        <p:nvPicPr>
          <p:cNvPr id="13" name="Image 18">
            <a:extLst>
              <a:ext uri="{FF2B5EF4-FFF2-40B4-BE49-F238E27FC236}">
                <a16:creationId xmlns:a16="http://schemas.microsoft.com/office/drawing/2014/main" id="{B216A32E-5F9D-F152-0F2E-6082D8F63F70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2000" y="3461310"/>
            <a:ext cx="5932929" cy="4653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953" y="151155"/>
            <a:ext cx="17345986" cy="1618013"/>
          </a:xfrm>
          <a:custGeom>
            <a:avLst/>
            <a:gdLst/>
            <a:ahLst/>
            <a:cxnLst/>
            <a:rect l="l" t="t" r="r" b="b"/>
            <a:pathLst>
              <a:path w="17345986" h="1618013">
                <a:moveTo>
                  <a:pt x="0" y="0"/>
                </a:moveTo>
                <a:lnTo>
                  <a:pt x="17345987" y="0"/>
                </a:lnTo>
                <a:lnTo>
                  <a:pt x="17345987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09361" y="482297"/>
            <a:ext cx="1561287" cy="1211205"/>
            <a:chOff x="0" y="0"/>
            <a:chExt cx="2081716" cy="1614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657" cy="1614932"/>
            </a:xfrm>
            <a:custGeom>
              <a:avLst/>
              <a:gdLst/>
              <a:ahLst/>
              <a:cxnLst/>
              <a:rect l="l" t="t" r="r" b="b"/>
              <a:pathLst>
                <a:path w="2081657" h="1614932">
                  <a:moveTo>
                    <a:pt x="0" y="0"/>
                  </a:moveTo>
                  <a:lnTo>
                    <a:pt x="2081657" y="0"/>
                  </a:lnTo>
                  <a:lnTo>
                    <a:pt x="2081657" y="1614932"/>
                  </a:lnTo>
                  <a:lnTo>
                    <a:pt x="0" y="1614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4165" y="422665"/>
            <a:ext cx="4060044" cy="1330467"/>
            <a:chOff x="0" y="0"/>
            <a:chExt cx="5413392" cy="17739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3375" cy="1773936"/>
            </a:xfrm>
            <a:custGeom>
              <a:avLst/>
              <a:gdLst/>
              <a:ahLst/>
              <a:cxnLst/>
              <a:rect l="l" t="t" r="r" b="b"/>
              <a:pathLst>
                <a:path w="5413375" h="1773936">
                  <a:moveTo>
                    <a:pt x="0" y="0"/>
                  </a:moveTo>
                  <a:lnTo>
                    <a:pt x="5413375" y="0"/>
                  </a:lnTo>
                  <a:lnTo>
                    <a:pt x="5413375" y="1773936"/>
                  </a:lnTo>
                  <a:lnTo>
                    <a:pt x="0" y="17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5574" r="-4634" b="-7354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3262" y="598422"/>
            <a:ext cx="3165006" cy="1095080"/>
            <a:chOff x="0" y="0"/>
            <a:chExt cx="4220008" cy="1460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9956" cy="1460119"/>
            </a:xfrm>
            <a:custGeom>
              <a:avLst/>
              <a:gdLst/>
              <a:ahLst/>
              <a:cxnLst/>
              <a:rect l="l" t="t" r="r" b="b"/>
              <a:pathLst>
                <a:path w="4219956" h="1460119">
                  <a:moveTo>
                    <a:pt x="0" y="0"/>
                  </a:moveTo>
                  <a:lnTo>
                    <a:pt x="4219956" y="0"/>
                  </a:lnTo>
                  <a:lnTo>
                    <a:pt x="4219956" y="1460119"/>
                  </a:lnTo>
                  <a:lnTo>
                    <a:pt x="0" y="146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64217" y="2016996"/>
            <a:ext cx="4759567" cy="88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 b="1" u="sng" dirty="0">
                <a:solidFill>
                  <a:srgbClr val="012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0565" y="3080132"/>
            <a:ext cx="11487035" cy="6921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650" dirty="0">
                <a:latin typeface="Calibri (MS) Bold" panose="020B0604020202020204" charset="0"/>
                <a:cs typeface="Calibri (MS) Bold" panose="020B0604020202020204" charset="0"/>
              </a:rPr>
              <a:t>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AgriCastNet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provides a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unified deep learning framework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for accurate and adaptive greenhouse climate forecasting.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The integration of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Climatic Influence Indicators (CII)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enhances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fault tolerance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and maintains accuracy even under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sensor failures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The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CNN + BiLSTM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hybrid model achieved the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highest accuracy (99.67%)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effectively capturing both spatial and temporal dependencies.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The framework demonstrated strong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cross-zone generalization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, performing consistently on data from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Spain and Mexico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Overall, AgriCastNet offers a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scalable, reliable, and real-time solution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for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smart greenhouse management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 and </a:t>
            </a:r>
            <a:r>
              <a:rPr lang="en-IN" sz="2800" b="1" dirty="0">
                <a:latin typeface="Calibri (MS) Bold" panose="020B0604020202020204" charset="0"/>
                <a:cs typeface="Calibri (MS) Bold" panose="020B0604020202020204" charset="0"/>
              </a:rPr>
              <a:t>sustainable agriculture</a:t>
            </a:r>
            <a:r>
              <a:rPr lang="en-IN" sz="2800" dirty="0">
                <a:latin typeface="Calibri (MS) Bold" panose="020B0604020202020204" charset="0"/>
                <a:cs typeface="Calibri (MS) Bold" panose="020B0604020202020204" charset="0"/>
              </a:rPr>
              <a:t>.</a:t>
            </a:r>
          </a:p>
          <a:p>
            <a:pPr algn="just">
              <a:lnSpc>
                <a:spcPts val="3835"/>
              </a:lnSpc>
            </a:pPr>
            <a:endParaRPr lang="en-US" sz="273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822</Words>
  <Application>Microsoft Office PowerPoint</Application>
  <PresentationFormat>Custom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Arimo</vt:lpstr>
      <vt:lpstr>Arial</vt:lpstr>
      <vt:lpstr>Arimo Italics</vt:lpstr>
      <vt:lpstr>Calibri (MS) Bold</vt:lpstr>
      <vt:lpstr>Calibri</vt:lpstr>
      <vt:lpstr>Calibri (MS)</vt:lpstr>
      <vt:lpstr>Canva Sans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WIECON presentation template.pptx</dc:title>
  <cp:lastModifiedBy>Syed Tasneem Banu</cp:lastModifiedBy>
  <cp:revision>1</cp:revision>
  <dcterms:created xsi:type="dcterms:W3CDTF">2006-08-16T00:00:00Z</dcterms:created>
  <dcterms:modified xsi:type="dcterms:W3CDTF">2025-10-30T16:24:05Z</dcterms:modified>
  <dc:identifier>DAG2-o77kbc</dc:identifier>
</cp:coreProperties>
</file>